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grandir Wide Thin" charset="1" panose="00000205000000000000"/>
      <p:regular r:id="rId10"/>
    </p:embeddedFont>
    <p:embeddedFont>
      <p:font typeface="Agrandir Wide Thin Bold" charset="1" panose="00000605000000000000"/>
      <p:regular r:id="rId11"/>
    </p:embeddedFont>
    <p:embeddedFont>
      <p:font typeface="Agrandir Wide Thin Italics" charset="1" panose="00000205000000000000"/>
      <p:regular r:id="rId12"/>
    </p:embeddedFont>
    <p:embeddedFont>
      <p:font typeface="Agrandir Wide Thin Bold Italics" charset="1" panose="00000605000000000000"/>
      <p:regular r:id="rId13"/>
    </p:embeddedFont>
    <p:embeddedFont>
      <p:font typeface="Agrandir Wide Medium" charset="1" panose="00000605000000000000"/>
      <p:regular r:id="rId14"/>
    </p:embeddedFont>
    <p:embeddedFont>
      <p:font typeface="Agrandir Wide Medium Bold" charset="1" panose="00000905000000000000"/>
      <p:regular r:id="rId15"/>
    </p:embeddedFont>
    <p:embeddedFont>
      <p:font typeface="Agrandir Wide Medium Italics" charset="1" panose="00000605000000000000"/>
      <p:regular r:id="rId16"/>
    </p:embeddedFont>
    <p:embeddedFont>
      <p:font typeface="Agrandir Wide Medium Bold Italics" charset="1" panose="00000905000000000000"/>
      <p:regular r:id="rId17"/>
    </p:embeddedFont>
    <p:embeddedFont>
      <p:font typeface="Kudryashev Display" charset="1" panose="020305030805060203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jpeg>
</file>

<file path=ppt/media/image5.jpeg>
</file>

<file path=ppt/media/image6.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jpeg" Type="http://schemas.openxmlformats.org/officeDocument/2006/relationships/image"/><Relationship Id="rId4" Target="../media/image4.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FF6F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1232" t="9563" r="11370" b="4847"/>
          <a:stretch>
            <a:fillRect/>
          </a:stretch>
        </p:blipFill>
        <p:spPr>
          <a:xfrm flipH="false" flipV="false" rot="0">
            <a:off x="12610837" y="1522703"/>
            <a:ext cx="7288963" cy="7241595"/>
          </a:xfrm>
          <a:prstGeom prst="rect">
            <a:avLst/>
          </a:prstGeom>
        </p:spPr>
      </p:pic>
      <p:sp>
        <p:nvSpPr>
          <p:cNvPr name="TextBox 3" id="3"/>
          <p:cNvSpPr txBox="true"/>
          <p:nvPr/>
        </p:nvSpPr>
        <p:spPr>
          <a:xfrm rot="0">
            <a:off x="1668679" y="4076698"/>
            <a:ext cx="11689110" cy="1743080"/>
          </a:xfrm>
          <a:prstGeom prst="rect">
            <a:avLst/>
          </a:prstGeom>
        </p:spPr>
        <p:txBody>
          <a:bodyPr anchor="t" rtlCol="false" tIns="0" lIns="0" bIns="0" rIns="0">
            <a:spAutoFit/>
          </a:bodyPr>
          <a:lstStyle/>
          <a:p>
            <a:pPr>
              <a:lnSpc>
                <a:spcPts val="6000"/>
              </a:lnSpc>
            </a:pPr>
            <a:r>
              <a:rPr lang="en-US" sz="6000">
                <a:solidFill>
                  <a:srgbClr val="125B50"/>
                </a:solidFill>
                <a:latin typeface="Agrandir Wide Medium"/>
              </a:rPr>
              <a:t>CRICKET TOURNMENT</a:t>
            </a:r>
          </a:p>
          <a:p>
            <a:pPr>
              <a:lnSpc>
                <a:spcPts val="6000"/>
              </a:lnSpc>
            </a:pPr>
            <a:r>
              <a:rPr lang="en-US" sz="6000">
                <a:solidFill>
                  <a:srgbClr val="125B50"/>
                </a:solidFill>
                <a:latin typeface="Agrandir Wide Medium"/>
              </a:rPr>
              <a:t>MANAGEMENT SYSTEM</a:t>
            </a:r>
          </a:p>
        </p:txBody>
      </p:sp>
      <p:sp>
        <p:nvSpPr>
          <p:cNvPr name="TextBox 4" id="4"/>
          <p:cNvSpPr txBox="true"/>
          <p:nvPr/>
        </p:nvSpPr>
        <p:spPr>
          <a:xfrm rot="0">
            <a:off x="1028700" y="8461402"/>
            <a:ext cx="5913783" cy="481965"/>
          </a:xfrm>
          <a:prstGeom prst="rect">
            <a:avLst/>
          </a:prstGeom>
        </p:spPr>
        <p:txBody>
          <a:bodyPr anchor="t" rtlCol="false" tIns="0" lIns="0" bIns="0" rIns="0">
            <a:spAutoFit/>
          </a:bodyPr>
          <a:lstStyle/>
          <a:p>
            <a:pPr>
              <a:lnSpc>
                <a:spcPts val="3359"/>
              </a:lnSpc>
            </a:pPr>
            <a:r>
              <a:rPr lang="en-US" sz="2400">
                <a:solidFill>
                  <a:srgbClr val="125B50"/>
                </a:solidFill>
                <a:latin typeface="Agrandir Wide Thin"/>
              </a:rPr>
              <a:t>04/11/2023</a:t>
            </a:r>
          </a:p>
        </p:txBody>
      </p:sp>
      <p:sp>
        <p:nvSpPr>
          <p:cNvPr name="TextBox 5" id="5"/>
          <p:cNvSpPr txBox="true"/>
          <p:nvPr/>
        </p:nvSpPr>
        <p:spPr>
          <a:xfrm rot="0">
            <a:off x="1028700" y="7936911"/>
            <a:ext cx="4544988" cy="481965"/>
          </a:xfrm>
          <a:prstGeom prst="rect">
            <a:avLst/>
          </a:prstGeom>
        </p:spPr>
        <p:txBody>
          <a:bodyPr anchor="t" rtlCol="false" tIns="0" lIns="0" bIns="0" rIns="0">
            <a:spAutoFit/>
          </a:bodyPr>
          <a:lstStyle/>
          <a:p>
            <a:pPr>
              <a:lnSpc>
                <a:spcPts val="3359"/>
              </a:lnSpc>
            </a:pPr>
            <a:r>
              <a:rPr lang="en-US" sz="2400">
                <a:solidFill>
                  <a:srgbClr val="125B50"/>
                </a:solidFill>
                <a:latin typeface="Agrandir Wide Thin"/>
              </a:rPr>
              <a:t>SOFTWARE ENGINEERING</a:t>
            </a:r>
          </a:p>
        </p:txBody>
      </p:sp>
      <p:sp>
        <p:nvSpPr>
          <p:cNvPr name="TextBox 6" id="6"/>
          <p:cNvSpPr txBox="true"/>
          <p:nvPr/>
        </p:nvSpPr>
        <p:spPr>
          <a:xfrm rot="0">
            <a:off x="4832636" y="6038852"/>
            <a:ext cx="4219694" cy="320682"/>
          </a:xfrm>
          <a:prstGeom prst="rect">
            <a:avLst/>
          </a:prstGeom>
        </p:spPr>
        <p:txBody>
          <a:bodyPr anchor="t" rtlCol="false" tIns="0" lIns="0" bIns="0" rIns="0">
            <a:spAutoFit/>
          </a:bodyPr>
          <a:lstStyle/>
          <a:p>
            <a:pPr algn="ctr">
              <a:lnSpc>
                <a:spcPts val="2500"/>
              </a:lnSpc>
              <a:spcBef>
                <a:spcPct val="0"/>
              </a:spcBef>
            </a:pPr>
            <a:r>
              <a:rPr lang="en-US" sz="2500">
                <a:solidFill>
                  <a:srgbClr val="125B50"/>
                </a:solidFill>
                <a:latin typeface="Kudryashev Display"/>
              </a:rPr>
              <a:t>PROJECT PRESENTATION</a:t>
            </a:r>
          </a:p>
        </p:txBody>
      </p:sp>
      <p:sp>
        <p:nvSpPr>
          <p:cNvPr name="TextBox 7" id="7"/>
          <p:cNvSpPr txBox="true"/>
          <p:nvPr/>
        </p:nvSpPr>
        <p:spPr>
          <a:xfrm rot="0">
            <a:off x="17259300" y="9344715"/>
            <a:ext cx="281500" cy="722668"/>
          </a:xfrm>
          <a:prstGeom prst="rect">
            <a:avLst/>
          </a:prstGeom>
        </p:spPr>
        <p:txBody>
          <a:bodyPr anchor="t" rtlCol="false" tIns="0" lIns="0" bIns="0" rIns="0">
            <a:spAutoFit/>
          </a:bodyPr>
          <a:lstStyle/>
          <a:p>
            <a:pPr algn="ctr">
              <a:lnSpc>
                <a:spcPts val="5153"/>
              </a:lnSpc>
              <a:spcBef>
                <a:spcPct val="0"/>
              </a:spcBef>
            </a:pPr>
            <a:r>
              <a:rPr lang="en-US" sz="3681">
                <a:solidFill>
                  <a:srgbClr val="125B50"/>
                </a:solidFill>
                <a:latin typeface="Agrandir Wide Thin Bold"/>
              </a:rPr>
              <a:t>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FF6F2"/>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523949" y="2524084"/>
            <a:ext cx="5246391" cy="5246370"/>
            <a:chOff x="0" y="0"/>
            <a:chExt cx="6350000" cy="6349975"/>
          </a:xfrm>
        </p:grpSpPr>
        <p:sp>
          <p:nvSpPr>
            <p:cNvPr name="Freeform 3" id="3"/>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0" r="0" t="-16666" b="-16666"/>
              </a:stretch>
            </a:blipFill>
          </p:spPr>
        </p:sp>
      </p:grpSp>
      <p:grpSp>
        <p:nvGrpSpPr>
          <p:cNvPr name="Group 4" id="4"/>
          <p:cNvGrpSpPr>
            <a:grpSpLocks noChangeAspect="true"/>
          </p:cNvGrpSpPr>
          <p:nvPr/>
        </p:nvGrpSpPr>
        <p:grpSpPr>
          <a:xfrm rot="0">
            <a:off x="12657647" y="2520315"/>
            <a:ext cx="5246391" cy="5246370"/>
            <a:chOff x="0" y="0"/>
            <a:chExt cx="6350000" cy="6349975"/>
          </a:xfrm>
        </p:grpSpPr>
        <p:sp>
          <p:nvSpPr>
            <p:cNvPr name="Freeform 5" id="5"/>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24460" r="-25888" t="-35639" b="-64826"/>
              </a:stretch>
            </a:blipFill>
          </p:spPr>
        </p:sp>
      </p:grpSp>
      <p:grpSp>
        <p:nvGrpSpPr>
          <p:cNvPr name="Group 6" id="6"/>
          <p:cNvGrpSpPr>
            <a:grpSpLocks noChangeAspect="true"/>
          </p:cNvGrpSpPr>
          <p:nvPr/>
        </p:nvGrpSpPr>
        <p:grpSpPr>
          <a:xfrm rot="0">
            <a:off x="639874" y="2524084"/>
            <a:ext cx="5246391" cy="5246370"/>
            <a:chOff x="0" y="0"/>
            <a:chExt cx="6350000" cy="6349975"/>
          </a:xfrm>
        </p:grpSpPr>
        <p:sp>
          <p:nvSpPr>
            <p:cNvPr name="Freeform 7" id="7"/>
            <p:cNvSpPr/>
            <p:nvPr/>
          </p:nvSpPr>
          <p:spPr>
            <a:xfrm>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9394" r="-68598" t="0" b="0"/>
              </a:stretch>
            </a:blipFill>
          </p:spPr>
        </p:sp>
      </p:grpSp>
      <p:sp>
        <p:nvSpPr>
          <p:cNvPr name="TextBox 8" id="8"/>
          <p:cNvSpPr txBox="true"/>
          <p:nvPr/>
        </p:nvSpPr>
        <p:spPr>
          <a:xfrm rot="0">
            <a:off x="1286093" y="8177891"/>
            <a:ext cx="3953953" cy="481965"/>
          </a:xfrm>
          <a:prstGeom prst="rect">
            <a:avLst/>
          </a:prstGeom>
        </p:spPr>
        <p:txBody>
          <a:bodyPr anchor="t" rtlCol="false" tIns="0" lIns="0" bIns="0" rIns="0">
            <a:spAutoFit/>
          </a:bodyPr>
          <a:lstStyle/>
          <a:p>
            <a:pPr algn="ctr">
              <a:lnSpc>
                <a:spcPts val="3359"/>
              </a:lnSpc>
            </a:pPr>
            <a:r>
              <a:rPr lang="en-US" sz="2400">
                <a:solidFill>
                  <a:srgbClr val="125B50"/>
                </a:solidFill>
                <a:latin typeface="Agrandir Wide Thin Bold"/>
              </a:rPr>
              <a:t>ANIT</a:t>
            </a:r>
          </a:p>
        </p:txBody>
      </p:sp>
      <p:sp>
        <p:nvSpPr>
          <p:cNvPr name="TextBox 9" id="9"/>
          <p:cNvSpPr txBox="true"/>
          <p:nvPr/>
        </p:nvSpPr>
        <p:spPr>
          <a:xfrm rot="0">
            <a:off x="6999584" y="8193281"/>
            <a:ext cx="3953953" cy="481965"/>
          </a:xfrm>
          <a:prstGeom prst="rect">
            <a:avLst/>
          </a:prstGeom>
        </p:spPr>
        <p:txBody>
          <a:bodyPr anchor="t" rtlCol="false" tIns="0" lIns="0" bIns="0" rIns="0">
            <a:spAutoFit/>
          </a:bodyPr>
          <a:lstStyle/>
          <a:p>
            <a:pPr algn="ctr">
              <a:lnSpc>
                <a:spcPts val="3359"/>
              </a:lnSpc>
            </a:pPr>
            <a:r>
              <a:rPr lang="en-US" sz="2400">
                <a:solidFill>
                  <a:srgbClr val="125B50"/>
                </a:solidFill>
                <a:latin typeface="Agrandir Wide Thin Bold"/>
              </a:rPr>
              <a:t>THOYAJAKSHI</a:t>
            </a:r>
          </a:p>
        </p:txBody>
      </p:sp>
      <p:sp>
        <p:nvSpPr>
          <p:cNvPr name="TextBox 10" id="10"/>
          <p:cNvSpPr txBox="true"/>
          <p:nvPr/>
        </p:nvSpPr>
        <p:spPr>
          <a:xfrm rot="0">
            <a:off x="13950084" y="8193281"/>
            <a:ext cx="3953953" cy="481965"/>
          </a:xfrm>
          <a:prstGeom prst="rect">
            <a:avLst/>
          </a:prstGeom>
        </p:spPr>
        <p:txBody>
          <a:bodyPr anchor="t" rtlCol="false" tIns="0" lIns="0" bIns="0" rIns="0">
            <a:spAutoFit/>
          </a:bodyPr>
          <a:lstStyle/>
          <a:p>
            <a:pPr algn="ctr">
              <a:lnSpc>
                <a:spcPts val="3359"/>
              </a:lnSpc>
            </a:pPr>
            <a:r>
              <a:rPr lang="en-US" sz="2400">
                <a:solidFill>
                  <a:srgbClr val="125B50"/>
                </a:solidFill>
                <a:latin typeface="Agrandir Wide Thin Bold"/>
              </a:rPr>
              <a:t>RATAN</a:t>
            </a:r>
          </a:p>
        </p:txBody>
      </p:sp>
      <p:sp>
        <p:nvSpPr>
          <p:cNvPr name="TextBox 11" id="11"/>
          <p:cNvSpPr txBox="true"/>
          <p:nvPr/>
        </p:nvSpPr>
        <p:spPr>
          <a:xfrm rot="0">
            <a:off x="17259300" y="9277885"/>
            <a:ext cx="193096" cy="727711"/>
          </a:xfrm>
          <a:prstGeom prst="rect">
            <a:avLst/>
          </a:prstGeom>
        </p:spPr>
        <p:txBody>
          <a:bodyPr anchor="t" rtlCol="false" tIns="0" lIns="0" bIns="0" rIns="0">
            <a:spAutoFit/>
          </a:bodyPr>
          <a:lstStyle/>
          <a:p>
            <a:pPr algn="r">
              <a:lnSpc>
                <a:spcPts val="5039"/>
              </a:lnSpc>
            </a:pPr>
            <a:r>
              <a:rPr lang="en-US" sz="3599">
                <a:solidFill>
                  <a:srgbClr val="125B50"/>
                </a:solidFill>
                <a:latin typeface="Agrandir Wide Thin Bold"/>
              </a:rPr>
              <a:t>2</a:t>
            </a:r>
          </a:p>
        </p:txBody>
      </p:sp>
      <p:sp>
        <p:nvSpPr>
          <p:cNvPr name="TextBox 12" id="12"/>
          <p:cNvSpPr txBox="true"/>
          <p:nvPr/>
        </p:nvSpPr>
        <p:spPr>
          <a:xfrm rot="0">
            <a:off x="6829000" y="446723"/>
            <a:ext cx="4295121" cy="944880"/>
          </a:xfrm>
          <a:prstGeom prst="rect">
            <a:avLst/>
          </a:prstGeom>
        </p:spPr>
        <p:txBody>
          <a:bodyPr anchor="t" rtlCol="false" tIns="0" lIns="0" bIns="0" rIns="0">
            <a:spAutoFit/>
          </a:bodyPr>
          <a:lstStyle/>
          <a:p>
            <a:pPr algn="r">
              <a:lnSpc>
                <a:spcPts val="6719"/>
              </a:lnSpc>
            </a:pPr>
            <a:r>
              <a:rPr lang="en-US" sz="4800">
                <a:solidFill>
                  <a:srgbClr val="125B50"/>
                </a:solidFill>
                <a:latin typeface="Agrandir Wide Medium"/>
              </a:rPr>
              <a:t>OUR TEAM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FF6F2"/>
        </a:solidFill>
      </p:bgPr>
    </p:bg>
    <p:spTree>
      <p:nvGrpSpPr>
        <p:cNvPr id="1" name=""/>
        <p:cNvGrpSpPr/>
        <p:nvPr/>
      </p:nvGrpSpPr>
      <p:grpSpPr>
        <a:xfrm>
          <a:off x="0" y="0"/>
          <a:ext cx="0" cy="0"/>
          <a:chOff x="0" y="0"/>
          <a:chExt cx="0" cy="0"/>
        </a:xfrm>
      </p:grpSpPr>
      <p:sp>
        <p:nvSpPr>
          <p:cNvPr name="TextBox 2" id="2"/>
          <p:cNvSpPr txBox="true"/>
          <p:nvPr/>
        </p:nvSpPr>
        <p:spPr>
          <a:xfrm rot="0">
            <a:off x="14474935" y="9250598"/>
            <a:ext cx="3167364" cy="727711"/>
          </a:xfrm>
          <a:prstGeom prst="rect">
            <a:avLst/>
          </a:prstGeom>
        </p:spPr>
        <p:txBody>
          <a:bodyPr anchor="t" rtlCol="false" tIns="0" lIns="0" bIns="0" rIns="0">
            <a:spAutoFit/>
          </a:bodyPr>
          <a:lstStyle/>
          <a:p>
            <a:pPr algn="r">
              <a:lnSpc>
                <a:spcPts val="5039"/>
              </a:lnSpc>
            </a:pPr>
            <a:r>
              <a:rPr lang="en-US" sz="3599">
                <a:solidFill>
                  <a:srgbClr val="125B50"/>
                </a:solidFill>
                <a:latin typeface="Agrandir Wide Thin Bold"/>
              </a:rPr>
              <a:t>3</a:t>
            </a:r>
          </a:p>
        </p:txBody>
      </p:sp>
      <p:sp>
        <p:nvSpPr>
          <p:cNvPr name="TextBox 3" id="3"/>
          <p:cNvSpPr txBox="true"/>
          <p:nvPr/>
        </p:nvSpPr>
        <p:spPr>
          <a:xfrm rot="0">
            <a:off x="3186165" y="1303628"/>
            <a:ext cx="6358901" cy="944880"/>
          </a:xfrm>
          <a:prstGeom prst="rect">
            <a:avLst/>
          </a:prstGeom>
        </p:spPr>
        <p:txBody>
          <a:bodyPr anchor="t" rtlCol="false" tIns="0" lIns="0" bIns="0" rIns="0">
            <a:spAutoFit/>
          </a:bodyPr>
          <a:lstStyle/>
          <a:p>
            <a:pPr>
              <a:lnSpc>
                <a:spcPts val="6719"/>
              </a:lnSpc>
            </a:pPr>
            <a:r>
              <a:rPr lang="en-US" sz="4800">
                <a:solidFill>
                  <a:srgbClr val="125B50"/>
                </a:solidFill>
                <a:latin typeface="Agrandir Wide Medium"/>
              </a:rPr>
              <a:t> TOPIC OVERVIEW</a:t>
            </a:r>
          </a:p>
        </p:txBody>
      </p:sp>
      <p:pic>
        <p:nvPicPr>
          <p:cNvPr name="Picture 4" id="4"/>
          <p:cNvPicPr>
            <a:picLocks noChangeAspect="true"/>
          </p:cNvPicPr>
          <p:nvPr/>
        </p:nvPicPr>
        <p:blipFill>
          <a:blip r:embed="rId2"/>
          <a:srcRect l="70723" t="9563" r="11370" b="4847"/>
          <a:stretch>
            <a:fillRect/>
          </a:stretch>
        </p:blipFill>
        <p:spPr>
          <a:xfrm flipH="false" flipV="false" rot="0">
            <a:off x="0" y="1522703"/>
            <a:ext cx="2273981" cy="7241595"/>
          </a:xfrm>
          <a:prstGeom prst="rect">
            <a:avLst/>
          </a:prstGeom>
        </p:spPr>
      </p:pic>
      <p:sp>
        <p:nvSpPr>
          <p:cNvPr name="TextBox 5" id="5"/>
          <p:cNvSpPr txBox="true"/>
          <p:nvPr/>
        </p:nvSpPr>
        <p:spPr>
          <a:xfrm rot="0">
            <a:off x="3377173" y="2563494"/>
            <a:ext cx="12681444" cy="6694806"/>
          </a:xfrm>
          <a:prstGeom prst="rect">
            <a:avLst/>
          </a:prstGeom>
        </p:spPr>
        <p:txBody>
          <a:bodyPr anchor="t" rtlCol="false" tIns="0" lIns="0" bIns="0" rIns="0">
            <a:spAutoFit/>
          </a:bodyPr>
          <a:lstStyle/>
          <a:p>
            <a:pPr>
              <a:lnSpc>
                <a:spcPts val="5319"/>
              </a:lnSpc>
            </a:pPr>
            <a:r>
              <a:rPr lang="en-US" sz="2799">
                <a:solidFill>
                  <a:srgbClr val="125B50"/>
                </a:solidFill>
                <a:latin typeface="Agrandir Wide Thin"/>
              </a:rPr>
              <a:t>This project is the building of a cricket management system software. This software would store and manage information related to a cricket tournament such as the teams, players, match details and statistics. The software will store lot of information like team details, match details, player details, and tournament statistics(with specific test cases).To make the system development easier, database is used rather than taking all details as input, which would make it a bit more complex. Hence except the number of teams , all other particulars are randomly generated from the database.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FF6F2"/>
        </a:solidFill>
      </p:bgPr>
    </p:bg>
    <p:spTree>
      <p:nvGrpSpPr>
        <p:cNvPr id="1" name=""/>
        <p:cNvGrpSpPr/>
        <p:nvPr/>
      </p:nvGrpSpPr>
      <p:grpSpPr>
        <a:xfrm>
          <a:off x="0" y="0"/>
          <a:ext cx="0" cy="0"/>
          <a:chOff x="0" y="0"/>
          <a:chExt cx="0" cy="0"/>
        </a:xfrm>
      </p:grpSpPr>
      <p:sp>
        <p:nvSpPr>
          <p:cNvPr name="TextBox 2" id="2"/>
          <p:cNvSpPr txBox="true"/>
          <p:nvPr/>
        </p:nvSpPr>
        <p:spPr>
          <a:xfrm rot="0">
            <a:off x="14555812" y="9307530"/>
            <a:ext cx="3167364" cy="727711"/>
          </a:xfrm>
          <a:prstGeom prst="rect">
            <a:avLst/>
          </a:prstGeom>
        </p:spPr>
        <p:txBody>
          <a:bodyPr anchor="t" rtlCol="false" tIns="0" lIns="0" bIns="0" rIns="0">
            <a:spAutoFit/>
          </a:bodyPr>
          <a:lstStyle/>
          <a:p>
            <a:pPr algn="r">
              <a:lnSpc>
                <a:spcPts val="5039"/>
              </a:lnSpc>
            </a:pPr>
            <a:r>
              <a:rPr lang="en-US" sz="3599">
                <a:solidFill>
                  <a:srgbClr val="125B50"/>
                </a:solidFill>
                <a:latin typeface="Agrandir Wide Thin Bold"/>
              </a:rPr>
              <a:t>4</a:t>
            </a:r>
          </a:p>
        </p:txBody>
      </p:sp>
      <p:sp>
        <p:nvSpPr>
          <p:cNvPr name="TextBox 3" id="3"/>
          <p:cNvSpPr txBox="true"/>
          <p:nvPr/>
        </p:nvSpPr>
        <p:spPr>
          <a:xfrm rot="0">
            <a:off x="1028700" y="3356592"/>
            <a:ext cx="4626962" cy="944880"/>
          </a:xfrm>
          <a:prstGeom prst="rect">
            <a:avLst/>
          </a:prstGeom>
        </p:spPr>
        <p:txBody>
          <a:bodyPr anchor="t" rtlCol="false" tIns="0" lIns="0" bIns="0" rIns="0">
            <a:spAutoFit/>
          </a:bodyPr>
          <a:lstStyle/>
          <a:p>
            <a:pPr>
              <a:lnSpc>
                <a:spcPts val="6719"/>
              </a:lnSpc>
            </a:pPr>
            <a:r>
              <a:rPr lang="en-US" sz="4800">
                <a:solidFill>
                  <a:srgbClr val="125B50"/>
                </a:solidFill>
                <a:latin typeface="Agrandir Wide Medium"/>
              </a:rPr>
              <a:t>MOTIVATION</a:t>
            </a:r>
          </a:p>
        </p:txBody>
      </p:sp>
      <p:pic>
        <p:nvPicPr>
          <p:cNvPr name="Picture 4" id="4"/>
          <p:cNvPicPr>
            <a:picLocks noChangeAspect="true"/>
          </p:cNvPicPr>
          <p:nvPr/>
        </p:nvPicPr>
        <p:blipFill>
          <a:blip r:embed="rId2"/>
          <a:srcRect l="0" t="16677" r="0" b="57713"/>
          <a:stretch>
            <a:fillRect/>
          </a:stretch>
        </p:blipFill>
        <p:spPr>
          <a:xfrm flipH="false" flipV="false" rot="0">
            <a:off x="0" y="0"/>
            <a:ext cx="18288000" cy="3120284"/>
          </a:xfrm>
          <a:prstGeom prst="rect">
            <a:avLst/>
          </a:prstGeom>
        </p:spPr>
      </p:pic>
      <p:sp>
        <p:nvSpPr>
          <p:cNvPr name="TextBox 5" id="5"/>
          <p:cNvSpPr txBox="true"/>
          <p:nvPr/>
        </p:nvSpPr>
        <p:spPr>
          <a:xfrm rot="0">
            <a:off x="1028700" y="4859101"/>
            <a:ext cx="16397038" cy="4438397"/>
          </a:xfrm>
          <a:prstGeom prst="rect">
            <a:avLst/>
          </a:prstGeom>
        </p:spPr>
        <p:txBody>
          <a:bodyPr anchor="t" rtlCol="false" tIns="0" lIns="0" bIns="0" rIns="0">
            <a:spAutoFit/>
          </a:bodyPr>
          <a:lstStyle/>
          <a:p>
            <a:pPr>
              <a:lnSpc>
                <a:spcPts val="5011"/>
              </a:lnSpc>
            </a:pPr>
            <a:r>
              <a:rPr lang="en-US" sz="2799">
                <a:solidFill>
                  <a:srgbClr val="125B50"/>
                </a:solidFill>
                <a:latin typeface="Agrandir Wide Thin"/>
              </a:rPr>
              <a:t>Managing a cricket team or league can be a complex task that requires coordination, organization, and attention to detail. Many cricket organizations have turned to technology solutions, that is where our cricket management system software comes in, which decreases the burden on administrative managers. This helps with improved efficiency, increased accuracy and better communication between different stake holders of the tournament. And we were curious about dealing with database management systems and SQL.</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FF6F2"/>
        </a:solidFill>
      </p:bgPr>
    </p:bg>
    <p:spTree>
      <p:nvGrpSpPr>
        <p:cNvPr id="1" name=""/>
        <p:cNvGrpSpPr/>
        <p:nvPr/>
      </p:nvGrpSpPr>
      <p:grpSpPr>
        <a:xfrm>
          <a:off x="0" y="0"/>
          <a:ext cx="0" cy="0"/>
          <a:chOff x="0" y="0"/>
          <a:chExt cx="0" cy="0"/>
        </a:xfrm>
      </p:grpSpPr>
      <p:sp>
        <p:nvSpPr>
          <p:cNvPr name="TextBox 2" id="2"/>
          <p:cNvSpPr txBox="true"/>
          <p:nvPr/>
        </p:nvSpPr>
        <p:spPr>
          <a:xfrm rot="0">
            <a:off x="5437424" y="904875"/>
            <a:ext cx="3545891" cy="481965"/>
          </a:xfrm>
          <a:prstGeom prst="rect">
            <a:avLst/>
          </a:prstGeom>
        </p:spPr>
        <p:txBody>
          <a:bodyPr anchor="t" rtlCol="false" tIns="0" lIns="0" bIns="0" rIns="0">
            <a:spAutoFit/>
          </a:bodyPr>
          <a:lstStyle/>
          <a:p>
            <a:pPr>
              <a:lnSpc>
                <a:spcPts val="3359"/>
              </a:lnSpc>
            </a:pPr>
            <a:r>
              <a:rPr lang="en-US" sz="2400">
                <a:solidFill>
                  <a:srgbClr val="125B50"/>
                </a:solidFill>
                <a:latin typeface="Agrandir Wide Thin Bold"/>
              </a:rPr>
              <a:t> IDEATION</a:t>
            </a:r>
          </a:p>
        </p:txBody>
      </p:sp>
      <p:sp>
        <p:nvSpPr>
          <p:cNvPr name="TextBox 3" id="3"/>
          <p:cNvSpPr txBox="true"/>
          <p:nvPr/>
        </p:nvSpPr>
        <p:spPr>
          <a:xfrm rot="0">
            <a:off x="5349753" y="1511617"/>
            <a:ext cx="5184106" cy="3583305"/>
          </a:xfrm>
          <a:prstGeom prst="rect">
            <a:avLst/>
          </a:prstGeom>
        </p:spPr>
        <p:txBody>
          <a:bodyPr anchor="t" rtlCol="false" tIns="0" lIns="0" bIns="0" rIns="0">
            <a:spAutoFit/>
          </a:bodyPr>
          <a:lstStyle/>
          <a:p>
            <a:pPr algn="just">
              <a:lnSpc>
                <a:spcPts val="4049"/>
              </a:lnSpc>
            </a:pPr>
            <a:r>
              <a:rPr lang="en-US" sz="2699">
                <a:solidFill>
                  <a:srgbClr val="125B50"/>
                </a:solidFill>
                <a:latin typeface="Agrandir Wide Thin"/>
              </a:rPr>
              <a:t>The first step was to decide on the use cases that are to be served according to the requirements of the project and selecting a suitable language.  </a:t>
            </a:r>
          </a:p>
        </p:txBody>
      </p:sp>
      <p:sp>
        <p:nvSpPr>
          <p:cNvPr name="TextBox 4" id="4"/>
          <p:cNvSpPr txBox="true"/>
          <p:nvPr/>
        </p:nvSpPr>
        <p:spPr>
          <a:xfrm rot="0">
            <a:off x="11650130" y="904875"/>
            <a:ext cx="3545891" cy="481965"/>
          </a:xfrm>
          <a:prstGeom prst="rect">
            <a:avLst/>
          </a:prstGeom>
        </p:spPr>
        <p:txBody>
          <a:bodyPr anchor="t" rtlCol="false" tIns="0" lIns="0" bIns="0" rIns="0">
            <a:spAutoFit/>
          </a:bodyPr>
          <a:lstStyle/>
          <a:p>
            <a:pPr>
              <a:lnSpc>
                <a:spcPts val="3359"/>
              </a:lnSpc>
            </a:pPr>
            <a:r>
              <a:rPr lang="en-US" sz="2400">
                <a:solidFill>
                  <a:srgbClr val="125B50"/>
                </a:solidFill>
                <a:latin typeface="Agrandir Wide Thin Bold"/>
              </a:rPr>
              <a:t>BACKEND</a:t>
            </a:r>
          </a:p>
        </p:txBody>
      </p:sp>
      <p:sp>
        <p:nvSpPr>
          <p:cNvPr name="TextBox 5" id="5"/>
          <p:cNvSpPr txBox="true"/>
          <p:nvPr/>
        </p:nvSpPr>
        <p:spPr>
          <a:xfrm rot="0">
            <a:off x="11648283" y="1511617"/>
            <a:ext cx="5609170" cy="3078480"/>
          </a:xfrm>
          <a:prstGeom prst="rect">
            <a:avLst/>
          </a:prstGeom>
        </p:spPr>
        <p:txBody>
          <a:bodyPr anchor="t" rtlCol="false" tIns="0" lIns="0" bIns="0" rIns="0">
            <a:spAutoFit/>
          </a:bodyPr>
          <a:lstStyle/>
          <a:p>
            <a:pPr algn="just">
              <a:lnSpc>
                <a:spcPts val="4049"/>
              </a:lnSpc>
            </a:pPr>
            <a:r>
              <a:rPr lang="en-US" sz="2699">
                <a:solidFill>
                  <a:srgbClr val="125B50"/>
                </a:solidFill>
                <a:latin typeface="Agrandir Wide Thin"/>
              </a:rPr>
              <a:t>For backend we choose to go with Python  for its versatility and ease, and a terminal-based interface was developed accounting for all the use-cases.</a:t>
            </a:r>
          </a:p>
        </p:txBody>
      </p:sp>
      <p:sp>
        <p:nvSpPr>
          <p:cNvPr name="TextBox 6" id="6"/>
          <p:cNvSpPr txBox="true"/>
          <p:nvPr/>
        </p:nvSpPr>
        <p:spPr>
          <a:xfrm rot="0">
            <a:off x="5437424" y="5308772"/>
            <a:ext cx="3545891" cy="481965"/>
          </a:xfrm>
          <a:prstGeom prst="rect">
            <a:avLst/>
          </a:prstGeom>
        </p:spPr>
        <p:txBody>
          <a:bodyPr anchor="t" rtlCol="false" tIns="0" lIns="0" bIns="0" rIns="0">
            <a:spAutoFit/>
          </a:bodyPr>
          <a:lstStyle/>
          <a:p>
            <a:pPr>
              <a:lnSpc>
                <a:spcPts val="3359"/>
              </a:lnSpc>
            </a:pPr>
            <a:r>
              <a:rPr lang="en-US" sz="2400">
                <a:solidFill>
                  <a:srgbClr val="125B50"/>
                </a:solidFill>
                <a:latin typeface="Agrandir Wide Thin Bold"/>
              </a:rPr>
              <a:t>FRONTEND</a:t>
            </a:r>
          </a:p>
        </p:txBody>
      </p:sp>
      <p:sp>
        <p:nvSpPr>
          <p:cNvPr name="TextBox 7" id="7"/>
          <p:cNvSpPr txBox="true"/>
          <p:nvPr/>
        </p:nvSpPr>
        <p:spPr>
          <a:xfrm rot="0">
            <a:off x="5437424" y="6309487"/>
            <a:ext cx="5184106" cy="2573655"/>
          </a:xfrm>
          <a:prstGeom prst="rect">
            <a:avLst/>
          </a:prstGeom>
        </p:spPr>
        <p:txBody>
          <a:bodyPr anchor="t" rtlCol="false" tIns="0" lIns="0" bIns="0" rIns="0">
            <a:spAutoFit/>
          </a:bodyPr>
          <a:lstStyle/>
          <a:p>
            <a:pPr algn="just">
              <a:lnSpc>
                <a:spcPts val="4049"/>
              </a:lnSpc>
            </a:pPr>
            <a:r>
              <a:rPr lang="en-US" sz="2699">
                <a:solidFill>
                  <a:srgbClr val="125B50"/>
                </a:solidFill>
                <a:latin typeface="Agrandir Wide Thin"/>
              </a:rPr>
              <a:t>In parallel, a GUI was developed using the Cross-Platform Kivy framework and then integrated with the the backend.</a:t>
            </a:r>
          </a:p>
        </p:txBody>
      </p:sp>
      <p:sp>
        <p:nvSpPr>
          <p:cNvPr name="TextBox 8" id="8"/>
          <p:cNvSpPr txBox="true"/>
          <p:nvPr/>
        </p:nvSpPr>
        <p:spPr>
          <a:xfrm rot="0">
            <a:off x="691797" y="4294823"/>
            <a:ext cx="3716928" cy="944880"/>
          </a:xfrm>
          <a:prstGeom prst="rect">
            <a:avLst/>
          </a:prstGeom>
        </p:spPr>
        <p:txBody>
          <a:bodyPr anchor="t" rtlCol="false" tIns="0" lIns="0" bIns="0" rIns="0">
            <a:spAutoFit/>
          </a:bodyPr>
          <a:lstStyle/>
          <a:p>
            <a:pPr>
              <a:lnSpc>
                <a:spcPts val="6719"/>
              </a:lnSpc>
            </a:pPr>
            <a:r>
              <a:rPr lang="en-US" sz="4800">
                <a:solidFill>
                  <a:srgbClr val="125B50"/>
                </a:solidFill>
                <a:latin typeface="Agrandir Wide Medium"/>
              </a:rPr>
              <a:t>METHOD</a:t>
            </a:r>
          </a:p>
        </p:txBody>
      </p:sp>
      <p:sp>
        <p:nvSpPr>
          <p:cNvPr name="TextBox 9" id="9"/>
          <p:cNvSpPr txBox="true"/>
          <p:nvPr/>
        </p:nvSpPr>
        <p:spPr>
          <a:xfrm rot="0">
            <a:off x="14774107" y="9567459"/>
            <a:ext cx="3167364" cy="727711"/>
          </a:xfrm>
          <a:prstGeom prst="rect">
            <a:avLst/>
          </a:prstGeom>
        </p:spPr>
        <p:txBody>
          <a:bodyPr anchor="t" rtlCol="false" tIns="0" lIns="0" bIns="0" rIns="0">
            <a:spAutoFit/>
          </a:bodyPr>
          <a:lstStyle/>
          <a:p>
            <a:pPr algn="r">
              <a:lnSpc>
                <a:spcPts val="5039"/>
              </a:lnSpc>
            </a:pPr>
            <a:r>
              <a:rPr lang="en-US" sz="3599">
                <a:solidFill>
                  <a:srgbClr val="125B50"/>
                </a:solidFill>
                <a:latin typeface="Agrandir Wide Thin Bold"/>
              </a:rPr>
              <a:t>5</a:t>
            </a:r>
          </a:p>
        </p:txBody>
      </p:sp>
      <p:sp>
        <p:nvSpPr>
          <p:cNvPr name="TextBox 10" id="10"/>
          <p:cNvSpPr txBox="true"/>
          <p:nvPr/>
        </p:nvSpPr>
        <p:spPr>
          <a:xfrm rot="0">
            <a:off x="11650130" y="5308772"/>
            <a:ext cx="3806623" cy="481965"/>
          </a:xfrm>
          <a:prstGeom prst="rect">
            <a:avLst/>
          </a:prstGeom>
        </p:spPr>
        <p:txBody>
          <a:bodyPr anchor="t" rtlCol="false" tIns="0" lIns="0" bIns="0" rIns="0">
            <a:spAutoFit/>
          </a:bodyPr>
          <a:lstStyle/>
          <a:p>
            <a:pPr>
              <a:lnSpc>
                <a:spcPts val="3359"/>
              </a:lnSpc>
            </a:pPr>
            <a:r>
              <a:rPr lang="en-US" sz="2400">
                <a:solidFill>
                  <a:srgbClr val="125B50"/>
                </a:solidFill>
                <a:latin typeface="Agrandir Wide Thin Bold"/>
              </a:rPr>
              <a:t>DOCUMENTATION</a:t>
            </a:r>
          </a:p>
        </p:txBody>
      </p:sp>
      <p:sp>
        <p:nvSpPr>
          <p:cNvPr name="TextBox 11" id="11"/>
          <p:cNvSpPr txBox="true"/>
          <p:nvPr/>
        </p:nvSpPr>
        <p:spPr>
          <a:xfrm rot="0">
            <a:off x="11650130" y="6309487"/>
            <a:ext cx="5609170" cy="2573655"/>
          </a:xfrm>
          <a:prstGeom prst="rect">
            <a:avLst/>
          </a:prstGeom>
        </p:spPr>
        <p:txBody>
          <a:bodyPr anchor="t" rtlCol="false" tIns="0" lIns="0" bIns="0" rIns="0">
            <a:spAutoFit/>
          </a:bodyPr>
          <a:lstStyle/>
          <a:p>
            <a:pPr algn="just">
              <a:lnSpc>
                <a:spcPts val="4049"/>
              </a:lnSpc>
            </a:pPr>
            <a:r>
              <a:rPr lang="en-US" sz="2699">
                <a:solidFill>
                  <a:srgbClr val="125B50"/>
                </a:solidFill>
                <a:latin typeface="Agrandir Wide Thin"/>
              </a:rPr>
              <a:t>Along with the backend and frontend, the required documents like SRS document, use-case diagram, test plan and test suite are made </a:t>
            </a:r>
          </a:p>
        </p:txBody>
      </p:sp>
      <p:sp>
        <p:nvSpPr>
          <p:cNvPr name="AutoShape 12" id="12"/>
          <p:cNvSpPr/>
          <p:nvPr/>
        </p:nvSpPr>
        <p:spPr>
          <a:xfrm rot="0">
            <a:off x="5437424" y="4867275"/>
            <a:ext cx="11821876" cy="0"/>
          </a:xfrm>
          <a:prstGeom prst="line">
            <a:avLst/>
          </a:prstGeom>
          <a:ln cap="flat" w="9525">
            <a:solidFill>
              <a:srgbClr val="125B50"/>
            </a:solidFill>
            <a:prstDash val="solid"/>
            <a:headEnd type="none" len="sm" w="sm"/>
            <a:tailEnd type="none" len="sm" w="sm"/>
          </a:ln>
        </p:spPr>
      </p:sp>
      <p:sp>
        <p:nvSpPr>
          <p:cNvPr name="AutoShape 13" id="13"/>
          <p:cNvSpPr/>
          <p:nvPr/>
        </p:nvSpPr>
        <p:spPr>
          <a:xfrm rot="5400000">
            <a:off x="7277197" y="4837811"/>
            <a:ext cx="7627747" cy="0"/>
          </a:xfrm>
          <a:prstGeom prst="line">
            <a:avLst/>
          </a:prstGeom>
          <a:ln cap="flat" w="9525">
            <a:solidFill>
              <a:srgbClr val="125B50"/>
            </a:solidFill>
            <a:prstDash val="solid"/>
            <a:headEnd type="none" len="sm" w="sm"/>
            <a:tailEnd type="none" len="sm" w="sm"/>
          </a:ln>
        </p:spPr>
      </p:sp>
      <p:pic>
        <p:nvPicPr>
          <p:cNvPr name="Picture 14" id="14"/>
          <p:cNvPicPr>
            <a:picLocks noChangeAspect="true"/>
          </p:cNvPicPr>
          <p:nvPr/>
        </p:nvPicPr>
        <p:blipFill>
          <a:blip r:embed="rId2"/>
          <a:srcRect l="32705" t="9977" r="35161" b="82452"/>
          <a:stretch>
            <a:fillRect/>
          </a:stretch>
        </p:blipFill>
        <p:spPr>
          <a:xfrm flipH="false" flipV="false" rot="0">
            <a:off x="0" y="0"/>
            <a:ext cx="4408724" cy="691916"/>
          </a:xfrm>
          <a:prstGeom prst="rect">
            <a:avLst/>
          </a:prstGeom>
        </p:spPr>
      </p:pic>
      <p:pic>
        <p:nvPicPr>
          <p:cNvPr name="Picture 15" id="15"/>
          <p:cNvPicPr>
            <a:picLocks noChangeAspect="true"/>
          </p:cNvPicPr>
          <p:nvPr/>
        </p:nvPicPr>
        <p:blipFill>
          <a:blip r:embed="rId3"/>
          <a:srcRect l="32705" t="9681" r="35161" b="82452"/>
          <a:stretch>
            <a:fillRect/>
          </a:stretch>
        </p:blipFill>
        <p:spPr>
          <a:xfrm flipH="false" flipV="false" rot="0">
            <a:off x="0" y="9568007"/>
            <a:ext cx="4408724" cy="718993"/>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FF6F2"/>
        </a:solidFill>
      </p:bgPr>
    </p:bg>
    <p:spTree>
      <p:nvGrpSpPr>
        <p:cNvPr id="1" name=""/>
        <p:cNvGrpSpPr/>
        <p:nvPr/>
      </p:nvGrpSpPr>
      <p:grpSpPr>
        <a:xfrm>
          <a:off x="0" y="0"/>
          <a:ext cx="0" cy="0"/>
          <a:chOff x="0" y="0"/>
          <a:chExt cx="0" cy="0"/>
        </a:xfrm>
      </p:grpSpPr>
      <p:sp>
        <p:nvSpPr>
          <p:cNvPr name="TextBox 2" id="2"/>
          <p:cNvSpPr txBox="true"/>
          <p:nvPr/>
        </p:nvSpPr>
        <p:spPr>
          <a:xfrm rot="0">
            <a:off x="1028700" y="809625"/>
            <a:ext cx="6848808" cy="944880"/>
          </a:xfrm>
          <a:prstGeom prst="rect">
            <a:avLst/>
          </a:prstGeom>
        </p:spPr>
        <p:txBody>
          <a:bodyPr anchor="t" rtlCol="false" tIns="0" lIns="0" bIns="0" rIns="0">
            <a:spAutoFit/>
          </a:bodyPr>
          <a:lstStyle/>
          <a:p>
            <a:pPr>
              <a:lnSpc>
                <a:spcPts val="6719"/>
              </a:lnSpc>
            </a:pPr>
            <a:r>
              <a:rPr lang="en-US" sz="4800">
                <a:solidFill>
                  <a:srgbClr val="125B50"/>
                </a:solidFill>
                <a:latin typeface="Agrandir Wide Medium"/>
              </a:rPr>
              <a:t>CHALLENGES</a:t>
            </a:r>
          </a:p>
        </p:txBody>
      </p:sp>
      <p:sp>
        <p:nvSpPr>
          <p:cNvPr name="TextBox 3" id="3"/>
          <p:cNvSpPr txBox="true"/>
          <p:nvPr/>
        </p:nvSpPr>
        <p:spPr>
          <a:xfrm rot="0">
            <a:off x="1028700" y="3338424"/>
            <a:ext cx="6326776" cy="481965"/>
          </a:xfrm>
          <a:prstGeom prst="rect">
            <a:avLst/>
          </a:prstGeom>
        </p:spPr>
        <p:txBody>
          <a:bodyPr anchor="t" rtlCol="false" tIns="0" lIns="0" bIns="0" rIns="0">
            <a:spAutoFit/>
          </a:bodyPr>
          <a:lstStyle/>
          <a:p>
            <a:pPr>
              <a:lnSpc>
                <a:spcPts val="3359"/>
              </a:lnSpc>
            </a:pPr>
            <a:r>
              <a:rPr lang="en-US" sz="2400">
                <a:solidFill>
                  <a:srgbClr val="125B50"/>
                </a:solidFill>
                <a:latin typeface="Agrandir Wide Thin Bold"/>
              </a:rPr>
              <a:t>CHALLENGE 1</a:t>
            </a:r>
          </a:p>
        </p:txBody>
      </p:sp>
      <p:sp>
        <p:nvSpPr>
          <p:cNvPr name="TextBox 4" id="4"/>
          <p:cNvSpPr txBox="true"/>
          <p:nvPr/>
        </p:nvSpPr>
        <p:spPr>
          <a:xfrm rot="0">
            <a:off x="1028700" y="4147123"/>
            <a:ext cx="7527756" cy="518160"/>
          </a:xfrm>
          <a:prstGeom prst="rect">
            <a:avLst/>
          </a:prstGeom>
        </p:spPr>
        <p:txBody>
          <a:bodyPr anchor="t" rtlCol="false" tIns="0" lIns="0" bIns="0" rIns="0">
            <a:spAutoFit/>
          </a:bodyPr>
          <a:lstStyle/>
          <a:p>
            <a:pPr algn="just">
              <a:lnSpc>
                <a:spcPts val="3600"/>
              </a:lnSpc>
            </a:pPr>
            <a:r>
              <a:rPr lang="en-US" sz="2400">
                <a:solidFill>
                  <a:srgbClr val="125B50"/>
                </a:solidFill>
                <a:latin typeface="Agrandir Wide Thin"/>
              </a:rPr>
              <a:t>Learning the nuances of SQLite.</a:t>
            </a:r>
          </a:p>
        </p:txBody>
      </p:sp>
      <p:sp>
        <p:nvSpPr>
          <p:cNvPr name="TextBox 5" id="5"/>
          <p:cNvSpPr txBox="true"/>
          <p:nvPr/>
        </p:nvSpPr>
        <p:spPr>
          <a:xfrm rot="0">
            <a:off x="1028700" y="5017708"/>
            <a:ext cx="6326776" cy="481965"/>
          </a:xfrm>
          <a:prstGeom prst="rect">
            <a:avLst/>
          </a:prstGeom>
        </p:spPr>
        <p:txBody>
          <a:bodyPr anchor="t" rtlCol="false" tIns="0" lIns="0" bIns="0" rIns="0">
            <a:spAutoFit/>
          </a:bodyPr>
          <a:lstStyle/>
          <a:p>
            <a:pPr>
              <a:lnSpc>
                <a:spcPts val="3359"/>
              </a:lnSpc>
            </a:pPr>
            <a:r>
              <a:rPr lang="en-US" sz="2400">
                <a:solidFill>
                  <a:srgbClr val="125B50"/>
                </a:solidFill>
                <a:latin typeface="Agrandir Wide Thin Bold"/>
              </a:rPr>
              <a:t>CHALLENGE 2</a:t>
            </a:r>
          </a:p>
        </p:txBody>
      </p:sp>
      <p:sp>
        <p:nvSpPr>
          <p:cNvPr name="TextBox 6" id="6"/>
          <p:cNvSpPr txBox="true"/>
          <p:nvPr/>
        </p:nvSpPr>
        <p:spPr>
          <a:xfrm rot="0">
            <a:off x="14774107" y="9359745"/>
            <a:ext cx="3167364" cy="727711"/>
          </a:xfrm>
          <a:prstGeom prst="rect">
            <a:avLst/>
          </a:prstGeom>
        </p:spPr>
        <p:txBody>
          <a:bodyPr anchor="t" rtlCol="false" tIns="0" lIns="0" bIns="0" rIns="0">
            <a:spAutoFit/>
          </a:bodyPr>
          <a:lstStyle/>
          <a:p>
            <a:pPr algn="r">
              <a:lnSpc>
                <a:spcPts val="5039"/>
              </a:lnSpc>
            </a:pPr>
            <a:r>
              <a:rPr lang="en-US" sz="3599">
                <a:solidFill>
                  <a:srgbClr val="125B50"/>
                </a:solidFill>
                <a:latin typeface="Agrandir Wide Thin Bold"/>
              </a:rPr>
              <a:t>6</a:t>
            </a:r>
          </a:p>
        </p:txBody>
      </p:sp>
      <p:pic>
        <p:nvPicPr>
          <p:cNvPr name="Picture 7" id="7"/>
          <p:cNvPicPr>
            <a:picLocks noChangeAspect="true"/>
          </p:cNvPicPr>
          <p:nvPr/>
        </p:nvPicPr>
        <p:blipFill>
          <a:blip r:embed="rId2"/>
          <a:srcRect l="72033" t="0" r="12680" b="9550"/>
          <a:stretch>
            <a:fillRect/>
          </a:stretch>
        </p:blipFill>
        <p:spPr>
          <a:xfrm flipH="false" flipV="false" rot="0">
            <a:off x="16014019" y="0"/>
            <a:ext cx="2273981" cy="8964806"/>
          </a:xfrm>
          <a:prstGeom prst="rect">
            <a:avLst/>
          </a:prstGeom>
        </p:spPr>
      </p:pic>
      <p:sp>
        <p:nvSpPr>
          <p:cNvPr name="TextBox 8" id="8"/>
          <p:cNvSpPr txBox="true"/>
          <p:nvPr/>
        </p:nvSpPr>
        <p:spPr>
          <a:xfrm rot="0">
            <a:off x="1028700" y="5823523"/>
            <a:ext cx="7527756" cy="518160"/>
          </a:xfrm>
          <a:prstGeom prst="rect">
            <a:avLst/>
          </a:prstGeom>
        </p:spPr>
        <p:txBody>
          <a:bodyPr anchor="t" rtlCol="false" tIns="0" lIns="0" bIns="0" rIns="0">
            <a:spAutoFit/>
          </a:bodyPr>
          <a:lstStyle/>
          <a:p>
            <a:pPr algn="just">
              <a:lnSpc>
                <a:spcPts val="3600"/>
              </a:lnSpc>
            </a:pPr>
            <a:r>
              <a:rPr lang="en-US" sz="2400">
                <a:solidFill>
                  <a:srgbClr val="125B50"/>
                </a:solidFill>
                <a:latin typeface="Agrandir Wide Thin"/>
              </a:rPr>
              <a:t>Figuring out a round-robin system algorithm.</a:t>
            </a:r>
          </a:p>
        </p:txBody>
      </p:sp>
      <p:sp>
        <p:nvSpPr>
          <p:cNvPr name="TextBox 9" id="9"/>
          <p:cNvSpPr txBox="true"/>
          <p:nvPr/>
        </p:nvSpPr>
        <p:spPr>
          <a:xfrm rot="0">
            <a:off x="1028700" y="6853016"/>
            <a:ext cx="6326776" cy="481965"/>
          </a:xfrm>
          <a:prstGeom prst="rect">
            <a:avLst/>
          </a:prstGeom>
        </p:spPr>
        <p:txBody>
          <a:bodyPr anchor="t" rtlCol="false" tIns="0" lIns="0" bIns="0" rIns="0">
            <a:spAutoFit/>
          </a:bodyPr>
          <a:lstStyle/>
          <a:p>
            <a:pPr>
              <a:lnSpc>
                <a:spcPts val="3359"/>
              </a:lnSpc>
            </a:pPr>
            <a:r>
              <a:rPr lang="en-US" sz="2400">
                <a:solidFill>
                  <a:srgbClr val="125B50"/>
                </a:solidFill>
                <a:latin typeface="Agrandir Wide Thin Bold"/>
              </a:rPr>
              <a:t>CHALLENGE 3</a:t>
            </a:r>
          </a:p>
        </p:txBody>
      </p:sp>
      <p:sp>
        <p:nvSpPr>
          <p:cNvPr name="TextBox 10" id="10"/>
          <p:cNvSpPr txBox="true"/>
          <p:nvPr/>
        </p:nvSpPr>
        <p:spPr>
          <a:xfrm rot="0">
            <a:off x="1028700" y="7658831"/>
            <a:ext cx="11509850" cy="1432560"/>
          </a:xfrm>
          <a:prstGeom prst="rect">
            <a:avLst/>
          </a:prstGeom>
        </p:spPr>
        <p:txBody>
          <a:bodyPr anchor="t" rtlCol="false" tIns="0" lIns="0" bIns="0" rIns="0">
            <a:spAutoFit/>
          </a:bodyPr>
          <a:lstStyle/>
          <a:p>
            <a:pPr algn="just">
              <a:lnSpc>
                <a:spcPts val="3600"/>
              </a:lnSpc>
            </a:pPr>
            <a:r>
              <a:rPr lang="en-US" sz="2400">
                <a:solidFill>
                  <a:srgbClr val="125B50"/>
                </a:solidFill>
                <a:latin typeface="Agrandir Wide Thin"/>
              </a:rPr>
              <a:t>Had to figure out how to randomly distribute runs, bowls and wickets among players of the 2 teams in match given the overall outcome, making sure no constraint of cricket is violated.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FF6F2"/>
        </a:solidFill>
      </p:bgPr>
    </p:bg>
    <p:spTree>
      <p:nvGrpSpPr>
        <p:cNvPr id="1" name=""/>
        <p:cNvGrpSpPr/>
        <p:nvPr/>
      </p:nvGrpSpPr>
      <p:grpSpPr>
        <a:xfrm>
          <a:off x="0" y="0"/>
          <a:ext cx="0" cy="0"/>
          <a:chOff x="0" y="0"/>
          <a:chExt cx="0" cy="0"/>
        </a:xfrm>
      </p:grpSpPr>
      <p:sp>
        <p:nvSpPr>
          <p:cNvPr name="TextBox 2" id="2"/>
          <p:cNvSpPr txBox="true"/>
          <p:nvPr/>
        </p:nvSpPr>
        <p:spPr>
          <a:xfrm rot="0">
            <a:off x="1028700" y="809625"/>
            <a:ext cx="6848808" cy="944880"/>
          </a:xfrm>
          <a:prstGeom prst="rect">
            <a:avLst/>
          </a:prstGeom>
        </p:spPr>
        <p:txBody>
          <a:bodyPr anchor="t" rtlCol="false" tIns="0" lIns="0" bIns="0" rIns="0">
            <a:spAutoFit/>
          </a:bodyPr>
          <a:lstStyle/>
          <a:p>
            <a:pPr>
              <a:lnSpc>
                <a:spcPts val="6719"/>
              </a:lnSpc>
            </a:pPr>
            <a:r>
              <a:rPr lang="en-US" sz="4800">
                <a:solidFill>
                  <a:srgbClr val="125B50"/>
                </a:solidFill>
                <a:latin typeface="Agrandir Wide Medium"/>
              </a:rPr>
              <a:t>CHALLENGES</a:t>
            </a:r>
          </a:p>
        </p:txBody>
      </p:sp>
      <p:sp>
        <p:nvSpPr>
          <p:cNvPr name="TextBox 3" id="3"/>
          <p:cNvSpPr txBox="true"/>
          <p:nvPr/>
        </p:nvSpPr>
        <p:spPr>
          <a:xfrm rot="0">
            <a:off x="1028700" y="3484369"/>
            <a:ext cx="6326776" cy="481965"/>
          </a:xfrm>
          <a:prstGeom prst="rect">
            <a:avLst/>
          </a:prstGeom>
        </p:spPr>
        <p:txBody>
          <a:bodyPr anchor="t" rtlCol="false" tIns="0" lIns="0" bIns="0" rIns="0">
            <a:spAutoFit/>
          </a:bodyPr>
          <a:lstStyle/>
          <a:p>
            <a:pPr>
              <a:lnSpc>
                <a:spcPts val="3359"/>
              </a:lnSpc>
            </a:pPr>
            <a:r>
              <a:rPr lang="en-US" sz="2400">
                <a:solidFill>
                  <a:srgbClr val="125B50"/>
                </a:solidFill>
                <a:latin typeface="Agrandir Wide Thin Bold"/>
              </a:rPr>
              <a:t>CHALLENGE 4</a:t>
            </a:r>
          </a:p>
        </p:txBody>
      </p:sp>
      <p:sp>
        <p:nvSpPr>
          <p:cNvPr name="TextBox 4" id="4"/>
          <p:cNvSpPr txBox="true"/>
          <p:nvPr/>
        </p:nvSpPr>
        <p:spPr>
          <a:xfrm rot="0">
            <a:off x="1028700" y="4331846"/>
            <a:ext cx="7527756" cy="2346960"/>
          </a:xfrm>
          <a:prstGeom prst="rect">
            <a:avLst/>
          </a:prstGeom>
        </p:spPr>
        <p:txBody>
          <a:bodyPr anchor="t" rtlCol="false" tIns="0" lIns="0" bIns="0" rIns="0">
            <a:spAutoFit/>
          </a:bodyPr>
          <a:lstStyle/>
          <a:p>
            <a:pPr algn="just">
              <a:lnSpc>
                <a:spcPts val="3600"/>
              </a:lnSpc>
            </a:pPr>
            <a:r>
              <a:rPr lang="en-US" sz="2400">
                <a:solidFill>
                  <a:srgbClr val="125B50"/>
                </a:solidFill>
                <a:latin typeface="Agrandir Wide Thin"/>
              </a:rPr>
              <a:t>Choosing Kivy, lead to issues in implementing certain functionalities like pop-ups and data tables, it was not very convenient with Kivy. We had to use KivyMD's material design compliant widgets in place.</a:t>
            </a:r>
          </a:p>
        </p:txBody>
      </p:sp>
      <p:sp>
        <p:nvSpPr>
          <p:cNvPr name="TextBox 5" id="5"/>
          <p:cNvSpPr txBox="true"/>
          <p:nvPr/>
        </p:nvSpPr>
        <p:spPr>
          <a:xfrm rot="0">
            <a:off x="14719534" y="9305172"/>
            <a:ext cx="3167364" cy="727711"/>
          </a:xfrm>
          <a:prstGeom prst="rect">
            <a:avLst/>
          </a:prstGeom>
        </p:spPr>
        <p:txBody>
          <a:bodyPr anchor="t" rtlCol="false" tIns="0" lIns="0" bIns="0" rIns="0">
            <a:spAutoFit/>
          </a:bodyPr>
          <a:lstStyle/>
          <a:p>
            <a:pPr algn="r">
              <a:lnSpc>
                <a:spcPts val="5039"/>
              </a:lnSpc>
            </a:pPr>
            <a:r>
              <a:rPr lang="en-US" sz="3599">
                <a:solidFill>
                  <a:srgbClr val="125B50"/>
                </a:solidFill>
                <a:latin typeface="Agrandir Wide Thin Bold"/>
              </a:rPr>
              <a:t>7</a:t>
            </a:r>
          </a:p>
        </p:txBody>
      </p:sp>
      <p:pic>
        <p:nvPicPr>
          <p:cNvPr name="Picture 6" id="6"/>
          <p:cNvPicPr>
            <a:picLocks noChangeAspect="true"/>
          </p:cNvPicPr>
          <p:nvPr/>
        </p:nvPicPr>
        <p:blipFill>
          <a:blip r:embed="rId2"/>
          <a:srcRect l="72033" t="0" r="12680" b="9550"/>
          <a:stretch>
            <a:fillRect/>
          </a:stretch>
        </p:blipFill>
        <p:spPr>
          <a:xfrm flipH="false" flipV="false" rot="0">
            <a:off x="16014019" y="0"/>
            <a:ext cx="2273981" cy="8964806"/>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FF6F2"/>
        </a:solidFill>
      </p:bgPr>
    </p:bg>
    <p:spTree>
      <p:nvGrpSpPr>
        <p:cNvPr id="1" name=""/>
        <p:cNvGrpSpPr/>
        <p:nvPr/>
      </p:nvGrpSpPr>
      <p:grpSpPr>
        <a:xfrm>
          <a:off x="0" y="0"/>
          <a:ext cx="0" cy="0"/>
          <a:chOff x="0" y="0"/>
          <a:chExt cx="0" cy="0"/>
        </a:xfrm>
      </p:grpSpPr>
      <p:sp>
        <p:nvSpPr>
          <p:cNvPr name="TextBox 2" id="2"/>
          <p:cNvSpPr txBox="true"/>
          <p:nvPr/>
        </p:nvSpPr>
        <p:spPr>
          <a:xfrm rot="0">
            <a:off x="5204618" y="809625"/>
            <a:ext cx="8887318" cy="944880"/>
          </a:xfrm>
          <a:prstGeom prst="rect">
            <a:avLst/>
          </a:prstGeom>
        </p:spPr>
        <p:txBody>
          <a:bodyPr anchor="t" rtlCol="false" tIns="0" lIns="0" bIns="0" rIns="0">
            <a:spAutoFit/>
          </a:bodyPr>
          <a:lstStyle/>
          <a:p>
            <a:pPr>
              <a:lnSpc>
                <a:spcPts val="6719"/>
              </a:lnSpc>
            </a:pPr>
            <a:r>
              <a:rPr lang="en-US" sz="4800">
                <a:solidFill>
                  <a:srgbClr val="125B50"/>
                </a:solidFill>
                <a:latin typeface="Agrandir Wide Medium"/>
              </a:rPr>
              <a:t>WORK  DISTRIBUTION</a:t>
            </a:r>
          </a:p>
        </p:txBody>
      </p:sp>
      <p:sp>
        <p:nvSpPr>
          <p:cNvPr name="TextBox 3" id="3"/>
          <p:cNvSpPr txBox="true"/>
          <p:nvPr/>
        </p:nvSpPr>
        <p:spPr>
          <a:xfrm rot="0">
            <a:off x="14637673" y="9387032"/>
            <a:ext cx="3167364" cy="727711"/>
          </a:xfrm>
          <a:prstGeom prst="rect">
            <a:avLst/>
          </a:prstGeom>
        </p:spPr>
        <p:txBody>
          <a:bodyPr anchor="t" rtlCol="false" tIns="0" lIns="0" bIns="0" rIns="0">
            <a:spAutoFit/>
          </a:bodyPr>
          <a:lstStyle/>
          <a:p>
            <a:pPr algn="r">
              <a:lnSpc>
                <a:spcPts val="5039"/>
              </a:lnSpc>
            </a:pPr>
            <a:r>
              <a:rPr lang="en-US" sz="3599">
                <a:solidFill>
                  <a:srgbClr val="125B50"/>
                </a:solidFill>
                <a:latin typeface="Agrandir Wide Thin Bold"/>
              </a:rPr>
              <a:t>8</a:t>
            </a:r>
          </a:p>
        </p:txBody>
      </p:sp>
      <p:pic>
        <p:nvPicPr>
          <p:cNvPr name="Picture 4" id="4"/>
          <p:cNvPicPr>
            <a:picLocks noChangeAspect="true"/>
          </p:cNvPicPr>
          <p:nvPr/>
        </p:nvPicPr>
        <p:blipFill>
          <a:blip r:embed="rId2"/>
          <a:srcRect l="32705" t="9977" r="35161" b="82452"/>
          <a:stretch>
            <a:fillRect/>
          </a:stretch>
        </p:blipFill>
        <p:spPr>
          <a:xfrm flipH="false" flipV="false" rot="0">
            <a:off x="0" y="0"/>
            <a:ext cx="4408724" cy="691916"/>
          </a:xfrm>
          <a:prstGeom prst="rect">
            <a:avLst/>
          </a:prstGeom>
        </p:spPr>
      </p:pic>
      <p:pic>
        <p:nvPicPr>
          <p:cNvPr name="Picture 5" id="5"/>
          <p:cNvPicPr>
            <a:picLocks noChangeAspect="true"/>
          </p:cNvPicPr>
          <p:nvPr/>
        </p:nvPicPr>
        <p:blipFill>
          <a:blip r:embed="rId3"/>
          <a:srcRect l="32705" t="9681" r="35161" b="82452"/>
          <a:stretch>
            <a:fillRect/>
          </a:stretch>
        </p:blipFill>
        <p:spPr>
          <a:xfrm flipH="false" flipV="false" rot="0">
            <a:off x="0" y="9568007"/>
            <a:ext cx="4408724" cy="718993"/>
          </a:xfrm>
          <a:prstGeom prst="rect">
            <a:avLst/>
          </a:prstGeom>
        </p:spPr>
      </p:pic>
      <p:sp>
        <p:nvSpPr>
          <p:cNvPr name="TextBox 6" id="6"/>
          <p:cNvSpPr txBox="true"/>
          <p:nvPr/>
        </p:nvSpPr>
        <p:spPr>
          <a:xfrm rot="0">
            <a:off x="3328827" y="3166581"/>
            <a:ext cx="1079897" cy="567055"/>
          </a:xfrm>
          <a:prstGeom prst="rect">
            <a:avLst/>
          </a:prstGeom>
        </p:spPr>
        <p:txBody>
          <a:bodyPr anchor="t" rtlCol="false" tIns="0" lIns="0" bIns="0" rIns="0">
            <a:spAutoFit/>
          </a:bodyPr>
          <a:lstStyle/>
          <a:p>
            <a:pPr algn="ctr">
              <a:lnSpc>
                <a:spcPts val="3919"/>
              </a:lnSpc>
              <a:spcBef>
                <a:spcPct val="0"/>
              </a:spcBef>
            </a:pPr>
            <a:r>
              <a:rPr lang="en-US" sz="2799">
                <a:solidFill>
                  <a:srgbClr val="125B50"/>
                </a:solidFill>
                <a:latin typeface="Agrandir Wide Thin Bold"/>
              </a:rPr>
              <a:t>ANIT :</a:t>
            </a:r>
          </a:p>
        </p:txBody>
      </p:sp>
      <p:sp>
        <p:nvSpPr>
          <p:cNvPr name="TextBox 7" id="7"/>
          <p:cNvSpPr txBox="true"/>
          <p:nvPr/>
        </p:nvSpPr>
        <p:spPr>
          <a:xfrm rot="0">
            <a:off x="8468994" y="3166581"/>
            <a:ext cx="5052833" cy="567055"/>
          </a:xfrm>
          <a:prstGeom prst="rect">
            <a:avLst/>
          </a:prstGeom>
        </p:spPr>
        <p:txBody>
          <a:bodyPr anchor="t" rtlCol="false" tIns="0" lIns="0" bIns="0" rIns="0">
            <a:spAutoFit/>
          </a:bodyPr>
          <a:lstStyle/>
          <a:p>
            <a:pPr algn="ctr">
              <a:lnSpc>
                <a:spcPts val="3919"/>
              </a:lnSpc>
              <a:spcBef>
                <a:spcPct val="0"/>
              </a:spcBef>
            </a:pPr>
            <a:r>
              <a:rPr lang="en-US" sz="2799">
                <a:solidFill>
                  <a:srgbClr val="125B50"/>
                </a:solidFill>
                <a:latin typeface="Agrandir Wide Thin Bold"/>
              </a:rPr>
              <a:t>BACKEND, IDEATION</a:t>
            </a:r>
          </a:p>
        </p:txBody>
      </p:sp>
      <p:sp>
        <p:nvSpPr>
          <p:cNvPr name="TextBox 8" id="8"/>
          <p:cNvSpPr txBox="true"/>
          <p:nvPr/>
        </p:nvSpPr>
        <p:spPr>
          <a:xfrm rot="0">
            <a:off x="3174126" y="5400511"/>
            <a:ext cx="1807784" cy="567055"/>
          </a:xfrm>
          <a:prstGeom prst="rect">
            <a:avLst/>
          </a:prstGeom>
        </p:spPr>
        <p:txBody>
          <a:bodyPr anchor="t" rtlCol="false" tIns="0" lIns="0" bIns="0" rIns="0">
            <a:spAutoFit/>
          </a:bodyPr>
          <a:lstStyle/>
          <a:p>
            <a:pPr algn="ctr">
              <a:lnSpc>
                <a:spcPts val="3919"/>
              </a:lnSpc>
              <a:spcBef>
                <a:spcPct val="0"/>
              </a:spcBef>
            </a:pPr>
            <a:r>
              <a:rPr lang="en-US" sz="2799">
                <a:solidFill>
                  <a:srgbClr val="125B50"/>
                </a:solidFill>
                <a:latin typeface="Agrandir Wide Thin Bold"/>
              </a:rPr>
              <a:t>RATAN :</a:t>
            </a:r>
          </a:p>
        </p:txBody>
      </p:sp>
      <p:sp>
        <p:nvSpPr>
          <p:cNvPr name="TextBox 9" id="9"/>
          <p:cNvSpPr txBox="true"/>
          <p:nvPr/>
        </p:nvSpPr>
        <p:spPr>
          <a:xfrm rot="0">
            <a:off x="8682492" y="5400511"/>
            <a:ext cx="5072988" cy="567055"/>
          </a:xfrm>
          <a:prstGeom prst="rect">
            <a:avLst/>
          </a:prstGeom>
        </p:spPr>
        <p:txBody>
          <a:bodyPr anchor="t" rtlCol="false" tIns="0" lIns="0" bIns="0" rIns="0">
            <a:spAutoFit/>
          </a:bodyPr>
          <a:lstStyle/>
          <a:p>
            <a:pPr algn="ctr">
              <a:lnSpc>
                <a:spcPts val="3919"/>
              </a:lnSpc>
              <a:spcBef>
                <a:spcPct val="0"/>
              </a:spcBef>
            </a:pPr>
            <a:r>
              <a:rPr lang="en-US" sz="2799">
                <a:solidFill>
                  <a:srgbClr val="125B50"/>
                </a:solidFill>
                <a:latin typeface="Agrandir Wide Thin Bold"/>
              </a:rPr>
              <a:t>FRONTEND, IDEATION</a:t>
            </a:r>
          </a:p>
        </p:txBody>
      </p:sp>
      <p:sp>
        <p:nvSpPr>
          <p:cNvPr name="TextBox 10" id="10"/>
          <p:cNvSpPr txBox="true"/>
          <p:nvPr/>
        </p:nvSpPr>
        <p:spPr>
          <a:xfrm rot="0">
            <a:off x="2587474" y="7634442"/>
            <a:ext cx="2981087" cy="567055"/>
          </a:xfrm>
          <a:prstGeom prst="rect">
            <a:avLst/>
          </a:prstGeom>
        </p:spPr>
        <p:txBody>
          <a:bodyPr anchor="t" rtlCol="false" tIns="0" lIns="0" bIns="0" rIns="0">
            <a:spAutoFit/>
          </a:bodyPr>
          <a:lstStyle/>
          <a:p>
            <a:pPr algn="ctr">
              <a:lnSpc>
                <a:spcPts val="3919"/>
              </a:lnSpc>
              <a:spcBef>
                <a:spcPct val="0"/>
              </a:spcBef>
            </a:pPr>
            <a:r>
              <a:rPr lang="en-US" sz="2799">
                <a:solidFill>
                  <a:srgbClr val="125B50"/>
                </a:solidFill>
                <a:latin typeface="Agrandir Wide Thin Bold"/>
              </a:rPr>
              <a:t>THOYAJAKSHI</a:t>
            </a:r>
            <a:r>
              <a:rPr lang="en-US" sz="2799">
                <a:solidFill>
                  <a:srgbClr val="125B50"/>
                </a:solidFill>
                <a:latin typeface="Agrandir Wide Thin"/>
              </a:rPr>
              <a:t> :</a:t>
            </a:r>
          </a:p>
        </p:txBody>
      </p:sp>
      <p:sp>
        <p:nvSpPr>
          <p:cNvPr name="TextBox 11" id="11"/>
          <p:cNvSpPr txBox="true"/>
          <p:nvPr/>
        </p:nvSpPr>
        <p:spPr>
          <a:xfrm rot="0">
            <a:off x="7829468" y="7634442"/>
            <a:ext cx="7481364" cy="567055"/>
          </a:xfrm>
          <a:prstGeom prst="rect">
            <a:avLst/>
          </a:prstGeom>
        </p:spPr>
        <p:txBody>
          <a:bodyPr anchor="t" rtlCol="false" tIns="0" lIns="0" bIns="0" rIns="0">
            <a:spAutoFit/>
          </a:bodyPr>
          <a:lstStyle/>
          <a:p>
            <a:pPr algn="ctr">
              <a:lnSpc>
                <a:spcPts val="3919"/>
              </a:lnSpc>
              <a:spcBef>
                <a:spcPct val="0"/>
              </a:spcBef>
            </a:pPr>
            <a:r>
              <a:rPr lang="en-US" sz="2799">
                <a:solidFill>
                  <a:srgbClr val="125B50"/>
                </a:solidFill>
                <a:latin typeface="Agrandir Wide Thin Bold"/>
              </a:rPr>
              <a:t>DOCUMENATATION, IDEATION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FF6F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1232" t="9563" r="11370" b="4847"/>
          <a:stretch>
            <a:fillRect/>
          </a:stretch>
        </p:blipFill>
        <p:spPr>
          <a:xfrm flipH="false" flipV="false" rot="0">
            <a:off x="12990978" y="1606530"/>
            <a:ext cx="7288963" cy="7241595"/>
          </a:xfrm>
          <a:prstGeom prst="rect">
            <a:avLst/>
          </a:prstGeom>
        </p:spPr>
      </p:pic>
      <p:sp>
        <p:nvSpPr>
          <p:cNvPr name="TextBox 3" id="3"/>
          <p:cNvSpPr txBox="true"/>
          <p:nvPr/>
        </p:nvSpPr>
        <p:spPr>
          <a:xfrm rot="0">
            <a:off x="4283094" y="4535177"/>
            <a:ext cx="8544163" cy="1298576"/>
          </a:xfrm>
          <a:prstGeom prst="rect">
            <a:avLst/>
          </a:prstGeom>
        </p:spPr>
        <p:txBody>
          <a:bodyPr anchor="t" rtlCol="false" tIns="0" lIns="0" bIns="0" rIns="0">
            <a:spAutoFit/>
          </a:bodyPr>
          <a:lstStyle/>
          <a:p>
            <a:pPr algn="l">
              <a:lnSpc>
                <a:spcPts val="8000"/>
              </a:lnSpc>
            </a:pPr>
            <a:r>
              <a:rPr lang="en-US" sz="8000">
                <a:solidFill>
                  <a:srgbClr val="125B50"/>
                </a:solidFill>
                <a:latin typeface="Agrandir Wide Medium"/>
              </a:rPr>
              <a:t>THANK </a:t>
            </a:r>
            <a:r>
              <a:rPr lang="en-US" sz="8000">
                <a:solidFill>
                  <a:srgbClr val="125B50"/>
                </a:solidFill>
                <a:latin typeface="Agrandir Wide Medium"/>
              </a:rPr>
              <a:t>YOU!!!</a:t>
            </a:r>
          </a:p>
        </p:txBody>
      </p:sp>
      <p:sp>
        <p:nvSpPr>
          <p:cNvPr name="TextBox 4" id="4"/>
          <p:cNvSpPr txBox="true"/>
          <p:nvPr/>
        </p:nvSpPr>
        <p:spPr>
          <a:xfrm rot="0">
            <a:off x="17506910" y="9285788"/>
            <a:ext cx="355759" cy="727711"/>
          </a:xfrm>
          <a:prstGeom prst="rect">
            <a:avLst/>
          </a:prstGeom>
        </p:spPr>
        <p:txBody>
          <a:bodyPr anchor="t" rtlCol="false" tIns="0" lIns="0" bIns="0" rIns="0">
            <a:spAutoFit/>
          </a:bodyPr>
          <a:lstStyle/>
          <a:p>
            <a:pPr algn="ctr">
              <a:lnSpc>
                <a:spcPts val="5039"/>
              </a:lnSpc>
              <a:spcBef>
                <a:spcPct val="0"/>
              </a:spcBef>
            </a:pPr>
            <a:r>
              <a:rPr lang="en-US" sz="3599">
                <a:solidFill>
                  <a:srgbClr val="125B50"/>
                </a:solidFill>
                <a:latin typeface="Agrandir Wide Thin Bold"/>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DAFfse9P6K8</dc:identifier>
  <dcterms:modified xsi:type="dcterms:W3CDTF">2011-08-01T06:04:30Z</dcterms:modified>
  <cp:revision>1</cp:revision>
  <dc:title>Green Gradient Monotone Minimalist Presentation Template</dc:title>
</cp:coreProperties>
</file>

<file path=docProps/thumbnail.jpeg>
</file>